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Poppins"/>
      <p:bold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joS6kPOo/clzYTY6bnntsoV7J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5CE9B1-C5E1-4BEF-9139-BDFCDE58C7AD}">
  <a:tblStyle styleId="{BC5CE9B1-C5E1-4BEF-9139-BDFCDE58C7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ppins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1.jp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3503" y="-63503"/>
            <a:ext cx="18414997" cy="10413997"/>
          </a:xfrm>
          <a:custGeom>
            <a:rect b="b" l="l" r="r" t="t"/>
            <a:pathLst>
              <a:path extrusionOk="0"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379790" y="5266830"/>
            <a:ext cx="9109529" cy="1187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GeoRemind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8692679" y="6170423"/>
            <a:ext cx="38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95BBE"/>
                </a:solidFill>
                <a:latin typeface="Poppins Light"/>
                <a:ea typeface="Poppins Light"/>
                <a:cs typeface="Poppins Light"/>
                <a:sym typeface="Poppins Light"/>
              </a:rPr>
              <a:t>Xabier Hernaez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364523" y="2985145"/>
            <a:ext cx="2519401" cy="54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/>
          <p:nvPr/>
        </p:nvSpPr>
        <p:spPr>
          <a:xfrm>
            <a:off x="387947" y="2409866"/>
            <a:ext cx="5093513" cy="6219901"/>
          </a:xfrm>
          <a:custGeom>
            <a:rect b="b" l="l" r="r" t="t"/>
            <a:pathLst>
              <a:path extrusionOk="0" h="6219901" w="5093513">
                <a:moveTo>
                  <a:pt x="0" y="0"/>
                </a:moveTo>
                <a:lnTo>
                  <a:pt x="5093513" y="0"/>
                </a:lnTo>
                <a:lnTo>
                  <a:pt x="5093513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202" l="0" r="0" t="0"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>
            <a:off x="5969525" y="2409866"/>
            <a:ext cx="5570471" cy="6219901"/>
          </a:xfrm>
          <a:custGeom>
            <a:rect b="b" l="l" r="r" t="t"/>
            <a:pathLst>
              <a:path extrusionOk="0" h="6219901" w="5570471">
                <a:moveTo>
                  <a:pt x="0" y="0"/>
                </a:moveTo>
                <a:lnTo>
                  <a:pt x="5570471" y="0"/>
                </a:lnTo>
                <a:lnTo>
                  <a:pt x="5570471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14" l="-542" r="-542" t="0"/>
            </a:stretch>
          </a:blipFill>
          <a:ln>
            <a:noFill/>
          </a:ln>
        </p:spPr>
      </p:sp>
      <p:sp>
        <p:nvSpPr>
          <p:cNvPr id="280" name="Google Shape;280;p10"/>
          <p:cNvSpPr/>
          <p:nvPr/>
        </p:nvSpPr>
        <p:spPr>
          <a:xfrm>
            <a:off x="12025771" y="2409866"/>
            <a:ext cx="5765205" cy="6219901"/>
          </a:xfrm>
          <a:custGeom>
            <a:rect b="b" l="l" r="r" t="t"/>
            <a:pathLst>
              <a:path extrusionOk="0" h="6219901" w="5765205">
                <a:moveTo>
                  <a:pt x="0" y="0"/>
                </a:moveTo>
                <a:lnTo>
                  <a:pt x="5765205" y="0"/>
                </a:lnTo>
                <a:lnTo>
                  <a:pt x="5765205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0"/>
          <p:cNvSpPr txBox="1"/>
          <p:nvPr/>
        </p:nvSpPr>
        <p:spPr>
          <a:xfrm>
            <a:off x="5328477" y="481050"/>
            <a:ext cx="93102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 y Registro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/>
          <p:nvPr/>
        </p:nvSpPr>
        <p:spPr>
          <a:xfrm>
            <a:off x="2526857" y="2270449"/>
            <a:ext cx="13234287" cy="7163058"/>
          </a:xfrm>
          <a:custGeom>
            <a:rect b="b" l="l" r="r" t="t"/>
            <a:pathLst>
              <a:path extrusionOk="0" h="7163058" w="13234287">
                <a:moveTo>
                  <a:pt x="0" y="0"/>
                </a:moveTo>
                <a:lnTo>
                  <a:pt x="13234286" y="0"/>
                </a:lnTo>
                <a:lnTo>
                  <a:pt x="13234286" y="7163058"/>
                </a:lnTo>
                <a:lnTo>
                  <a:pt x="0" y="7163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1"/>
          <p:cNvSpPr txBox="1"/>
          <p:nvPr/>
        </p:nvSpPr>
        <p:spPr>
          <a:xfrm>
            <a:off x="3892001" y="481050"/>
            <a:ext cx="114951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Lista de Recordatorios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2664768" y="2260729"/>
            <a:ext cx="12958464" cy="6997571"/>
          </a:xfrm>
          <a:custGeom>
            <a:rect b="b" l="l" r="r" t="t"/>
            <a:pathLst>
              <a:path extrusionOk="0" h="6997571" w="12958464">
                <a:moveTo>
                  <a:pt x="0" y="0"/>
                </a:moveTo>
                <a:lnTo>
                  <a:pt x="12958464" y="0"/>
                </a:lnTo>
                <a:lnTo>
                  <a:pt x="12958464" y="6997571"/>
                </a:lnTo>
                <a:lnTo>
                  <a:pt x="0" y="6997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2"/>
          <p:cNvSpPr txBox="1"/>
          <p:nvPr/>
        </p:nvSpPr>
        <p:spPr>
          <a:xfrm>
            <a:off x="351750" y="593250"/>
            <a:ext cx="179364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fecha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2101663" y="1955350"/>
            <a:ext cx="14084673" cy="7623329"/>
          </a:xfrm>
          <a:custGeom>
            <a:rect b="b" l="l" r="r" t="t"/>
            <a:pathLst>
              <a:path extrusionOk="0" h="7623329" w="14084673">
                <a:moveTo>
                  <a:pt x="0" y="0"/>
                </a:moveTo>
                <a:lnTo>
                  <a:pt x="14084674" y="0"/>
                </a:lnTo>
                <a:lnTo>
                  <a:pt x="14084674" y="7623330"/>
                </a:lnTo>
                <a:lnTo>
                  <a:pt x="0" y="762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3"/>
          <p:cNvSpPr txBox="1"/>
          <p:nvPr/>
        </p:nvSpPr>
        <p:spPr>
          <a:xfrm>
            <a:off x="351750" y="583725"/>
            <a:ext cx="17936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ubicación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/>
          <p:nvPr/>
        </p:nvSpPr>
        <p:spPr>
          <a:xfrm>
            <a:off x="2580308" y="2136695"/>
            <a:ext cx="13127383" cy="7121605"/>
          </a:xfrm>
          <a:custGeom>
            <a:rect b="b" l="l" r="r" t="t"/>
            <a:pathLst>
              <a:path extrusionOk="0" h="7121605" w="13127383">
                <a:moveTo>
                  <a:pt x="0" y="0"/>
                </a:moveTo>
                <a:lnTo>
                  <a:pt x="13127384" y="0"/>
                </a:lnTo>
                <a:lnTo>
                  <a:pt x="13127384" y="7121605"/>
                </a:lnTo>
                <a:lnTo>
                  <a:pt x="0" y="7121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4"/>
          <p:cNvSpPr txBox="1"/>
          <p:nvPr/>
        </p:nvSpPr>
        <p:spPr>
          <a:xfrm>
            <a:off x="7070775" y="620875"/>
            <a:ext cx="49743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Calendario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/>
          <p:nvPr/>
        </p:nvSpPr>
        <p:spPr>
          <a:xfrm>
            <a:off x="10078948" y="2693987"/>
            <a:ext cx="6619232" cy="5704186"/>
          </a:xfrm>
          <a:custGeom>
            <a:rect b="b" l="l" r="r" t="t"/>
            <a:pathLst>
              <a:path extrusionOk="0" h="5704186" w="6619232">
                <a:moveTo>
                  <a:pt x="0" y="0"/>
                </a:moveTo>
                <a:lnTo>
                  <a:pt x="6619232" y="0"/>
                </a:lnTo>
                <a:lnTo>
                  <a:pt x="6619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5"/>
          <p:cNvSpPr/>
          <p:nvPr/>
        </p:nvSpPr>
        <p:spPr>
          <a:xfrm>
            <a:off x="2065522" y="2527170"/>
            <a:ext cx="5394495" cy="5722855"/>
          </a:xfrm>
          <a:custGeom>
            <a:rect b="b" l="l" r="r" t="t"/>
            <a:pathLst>
              <a:path extrusionOk="0" h="5722855" w="5394495">
                <a:moveTo>
                  <a:pt x="0" y="0"/>
                </a:moveTo>
                <a:lnTo>
                  <a:pt x="5394495" y="0"/>
                </a:lnTo>
                <a:lnTo>
                  <a:pt x="53944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5"/>
          <p:cNvSpPr txBox="1"/>
          <p:nvPr/>
        </p:nvSpPr>
        <p:spPr>
          <a:xfrm>
            <a:off x="6746398" y="620875"/>
            <a:ext cx="5490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Herramientas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116040" y="2363630"/>
            <a:ext cx="9027960" cy="5559740"/>
          </a:xfrm>
          <a:custGeom>
            <a:rect b="b" l="l" r="r" t="t"/>
            <a:pathLst>
              <a:path extrusionOk="0" h="5559740" w="9027960">
                <a:moveTo>
                  <a:pt x="0" y="0"/>
                </a:moveTo>
                <a:lnTo>
                  <a:pt x="9027960" y="0"/>
                </a:lnTo>
                <a:lnTo>
                  <a:pt x="9027960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6"/>
          <p:cNvSpPr/>
          <p:nvPr/>
        </p:nvSpPr>
        <p:spPr>
          <a:xfrm>
            <a:off x="9362792" y="2363630"/>
            <a:ext cx="8776926" cy="5577005"/>
          </a:xfrm>
          <a:custGeom>
            <a:rect b="b" l="l" r="r" t="t"/>
            <a:pathLst>
              <a:path extrusionOk="0" h="5577005" w="8776926">
                <a:moveTo>
                  <a:pt x="0" y="0"/>
                </a:moveTo>
                <a:lnTo>
                  <a:pt x="8776926" y="0"/>
                </a:lnTo>
                <a:lnTo>
                  <a:pt x="8776926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6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>
            <a:off x="1736370" y="1980166"/>
            <a:ext cx="5510584" cy="6326668"/>
          </a:xfrm>
          <a:custGeom>
            <a:rect b="b" l="l" r="r" t="t"/>
            <a:pathLst>
              <a:path extrusionOk="0" h="6326668" w="5510584">
                <a:moveTo>
                  <a:pt x="0" y="0"/>
                </a:moveTo>
                <a:lnTo>
                  <a:pt x="5510584" y="0"/>
                </a:lnTo>
                <a:lnTo>
                  <a:pt x="5510584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7"/>
          <p:cNvSpPr/>
          <p:nvPr/>
        </p:nvSpPr>
        <p:spPr>
          <a:xfrm>
            <a:off x="9361908" y="2211959"/>
            <a:ext cx="7163621" cy="5863082"/>
          </a:xfrm>
          <a:custGeom>
            <a:rect b="b" l="l" r="r" t="t"/>
            <a:pathLst>
              <a:path extrusionOk="0" h="5863082" w="7163621">
                <a:moveTo>
                  <a:pt x="0" y="0"/>
                </a:moveTo>
                <a:lnTo>
                  <a:pt x="7163621" y="0"/>
                </a:lnTo>
                <a:lnTo>
                  <a:pt x="7163621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7"/>
          <p:cNvSpPr txBox="1"/>
          <p:nvPr/>
        </p:nvSpPr>
        <p:spPr>
          <a:xfrm>
            <a:off x="5810374" y="620875"/>
            <a:ext cx="75402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/>
          <p:nvPr/>
        </p:nvSpPr>
        <p:spPr>
          <a:xfrm>
            <a:off x="2548710" y="1655234"/>
            <a:ext cx="5445696" cy="7603066"/>
          </a:xfrm>
          <a:custGeom>
            <a:rect b="b" l="l" r="r" t="t"/>
            <a:pathLst>
              <a:path extrusionOk="0" h="7603066" w="5445696">
                <a:moveTo>
                  <a:pt x="0" y="0"/>
                </a:moveTo>
                <a:lnTo>
                  <a:pt x="5445696" y="0"/>
                </a:lnTo>
                <a:lnTo>
                  <a:pt x="5445696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8"/>
          <p:cNvSpPr/>
          <p:nvPr/>
        </p:nvSpPr>
        <p:spPr>
          <a:xfrm>
            <a:off x="9740514" y="1655234"/>
            <a:ext cx="5474208" cy="7603066"/>
          </a:xfrm>
          <a:custGeom>
            <a:rect b="b" l="l" r="r" t="t"/>
            <a:pathLst>
              <a:path extrusionOk="0" h="7603066" w="5474208">
                <a:moveTo>
                  <a:pt x="0" y="0"/>
                </a:moveTo>
                <a:lnTo>
                  <a:pt x="5474207" y="0"/>
                </a:lnTo>
                <a:lnTo>
                  <a:pt x="5474207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8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/>
          <p:nvPr/>
        </p:nvSpPr>
        <p:spPr>
          <a:xfrm>
            <a:off x="236690" y="2031664"/>
            <a:ext cx="5247746" cy="6223673"/>
          </a:xfrm>
          <a:custGeom>
            <a:rect b="b" l="l" r="r" t="t"/>
            <a:pathLst>
              <a:path extrusionOk="0" h="6223673" w="5247746">
                <a:moveTo>
                  <a:pt x="0" y="0"/>
                </a:moveTo>
                <a:lnTo>
                  <a:pt x="5247746" y="0"/>
                </a:lnTo>
                <a:lnTo>
                  <a:pt x="5247746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9"/>
          <p:cNvSpPr/>
          <p:nvPr/>
        </p:nvSpPr>
        <p:spPr>
          <a:xfrm>
            <a:off x="5810383" y="2031664"/>
            <a:ext cx="7245294" cy="6223673"/>
          </a:xfrm>
          <a:custGeom>
            <a:rect b="b" l="l" r="r" t="t"/>
            <a:pathLst>
              <a:path extrusionOk="0" h="6223673" w="7245294">
                <a:moveTo>
                  <a:pt x="0" y="0"/>
                </a:moveTo>
                <a:lnTo>
                  <a:pt x="7245294" y="0"/>
                </a:lnTo>
                <a:lnTo>
                  <a:pt x="7245294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9"/>
          <p:cNvSpPr/>
          <p:nvPr/>
        </p:nvSpPr>
        <p:spPr>
          <a:xfrm>
            <a:off x="13379527" y="2031664"/>
            <a:ext cx="4473709" cy="6223673"/>
          </a:xfrm>
          <a:custGeom>
            <a:rect b="b" l="l" r="r" t="t"/>
            <a:pathLst>
              <a:path extrusionOk="0" h="6223673" w="4473709">
                <a:moveTo>
                  <a:pt x="0" y="0"/>
                </a:moveTo>
                <a:lnTo>
                  <a:pt x="4473709" y="0"/>
                </a:lnTo>
                <a:lnTo>
                  <a:pt x="4473709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39" l="0" r="0" t="0"/>
            </a:stretch>
          </a:blipFill>
          <a:ln>
            <a:noFill/>
          </a:ln>
        </p:spPr>
      </p:sp>
      <p:sp>
        <p:nvSpPr>
          <p:cNvPr id="341" name="Google Shape;341;p19"/>
          <p:cNvSpPr txBox="1"/>
          <p:nvPr/>
        </p:nvSpPr>
        <p:spPr>
          <a:xfrm>
            <a:off x="5810374" y="620875"/>
            <a:ext cx="8253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Recordatorios por voz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63503" y="-63503"/>
            <a:ext cx="12165721" cy="10413997"/>
          </a:xfrm>
          <a:custGeom>
            <a:rect b="b" l="l" r="r" t="t"/>
            <a:pathLst>
              <a:path extrusionOk="0" h="10413997" w="12165721">
                <a:moveTo>
                  <a:pt x="0" y="0"/>
                </a:moveTo>
                <a:lnTo>
                  <a:pt x="12165720" y="0"/>
                </a:lnTo>
                <a:lnTo>
                  <a:pt x="1216572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17519323" y="497672"/>
            <a:ext cx="536572" cy="536572"/>
          </a:xfrm>
          <a:custGeom>
            <a:rect b="b" l="l" r="r" t="t"/>
            <a:pathLst>
              <a:path extrusionOk="0" h="536572" w="536572">
                <a:moveTo>
                  <a:pt x="0" y="0"/>
                </a:moveTo>
                <a:lnTo>
                  <a:pt x="536572" y="0"/>
                </a:lnTo>
                <a:lnTo>
                  <a:pt x="536572" y="536572"/>
                </a:lnTo>
                <a:lnTo>
                  <a:pt x="0" y="536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0810789" y="2483072"/>
            <a:ext cx="5781675" cy="5781675"/>
          </a:xfrm>
          <a:custGeom>
            <a:rect b="b" l="l" r="r" t="t"/>
            <a:pathLst>
              <a:path extrusionOk="0" h="5781675" w="5781675">
                <a:moveTo>
                  <a:pt x="0" y="0"/>
                </a:moveTo>
                <a:lnTo>
                  <a:pt x="5781675" y="0"/>
                </a:lnTo>
                <a:lnTo>
                  <a:pt x="5781675" y="5781675"/>
                </a:lnTo>
                <a:lnTo>
                  <a:pt x="0" y="578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028700" y="783603"/>
            <a:ext cx="328047" cy="273815"/>
          </a:xfrm>
          <a:custGeom>
            <a:rect b="b" l="l" r="r" t="t"/>
            <a:pathLst>
              <a:path extrusionOk="0" h="273812" w="328041">
                <a:moveTo>
                  <a:pt x="0" y="273812"/>
                </a:moveTo>
                <a:lnTo>
                  <a:pt x="328041" y="273812"/>
                </a:lnTo>
                <a:lnTo>
                  <a:pt x="3280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17582817" y="561175"/>
            <a:ext cx="413010" cy="413010"/>
          </a:xfrm>
          <a:custGeom>
            <a:rect b="b" l="l" r="r" t="t"/>
            <a:pathLst>
              <a:path extrusionOk="0" h="413004" w="413004">
                <a:moveTo>
                  <a:pt x="0" y="413004"/>
                </a:moveTo>
                <a:lnTo>
                  <a:pt x="413004" y="413004"/>
                </a:lnTo>
                <a:lnTo>
                  <a:pt x="4130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1936433" y="2752163"/>
            <a:ext cx="6844652" cy="2481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4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9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Objetivo principal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011930" y="5130660"/>
            <a:ext cx="72428" cy="6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448124" y="803996"/>
            <a:ext cx="1561986" cy="3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2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754975" y="5745214"/>
            <a:ext cx="7207568" cy="1414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Crear una plataforma web de gestión inteligente de recordatorios que mejore la productividad mediante geolocalización contextual, permitiendo a los usuarios recibir notificaciones automáticas al llegar a ubicaciones específicas.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/>
        </p:nvSpPr>
        <p:spPr>
          <a:xfrm>
            <a:off x="631975" y="2596825"/>
            <a:ext cx="84540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348" name="Google Shape;348;p20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0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0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52" name="Google Shape;352;p20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849" y="5023400"/>
            <a:ext cx="18288621" cy="3477545"/>
          </a:xfrm>
          <a:custGeom>
            <a:rect b="b" l="l" r="r" t="t"/>
            <a:pathLst>
              <a:path extrusionOk="0" h="858653" w="5195631">
                <a:moveTo>
                  <a:pt x="8464" y="0"/>
                </a:moveTo>
                <a:lnTo>
                  <a:pt x="5187167" y="0"/>
                </a:lnTo>
                <a:cubicBezTo>
                  <a:pt x="5191842" y="0"/>
                  <a:pt x="5195631" y="3790"/>
                  <a:pt x="5195631" y="8464"/>
                </a:cubicBezTo>
                <a:lnTo>
                  <a:pt x="5195631" y="850189"/>
                </a:lnTo>
                <a:cubicBezTo>
                  <a:pt x="5195631" y="852434"/>
                  <a:pt x="5194739" y="854587"/>
                  <a:pt x="5193152" y="856174"/>
                </a:cubicBezTo>
                <a:cubicBezTo>
                  <a:pt x="5191565" y="857762"/>
                  <a:pt x="5189412" y="858653"/>
                  <a:pt x="5187167" y="858653"/>
                </a:cubicBezTo>
                <a:lnTo>
                  <a:pt x="8464" y="858653"/>
                </a:lnTo>
                <a:cubicBezTo>
                  <a:pt x="6219" y="858653"/>
                  <a:pt x="4066" y="857762"/>
                  <a:pt x="2479" y="856174"/>
                </a:cubicBezTo>
                <a:cubicBezTo>
                  <a:pt x="892" y="854587"/>
                  <a:pt x="0" y="852434"/>
                  <a:pt x="0" y="850189"/>
                </a:cubicBezTo>
                <a:lnTo>
                  <a:pt x="0" y="8464"/>
                </a:lnTo>
                <a:cubicBezTo>
                  <a:pt x="0" y="6219"/>
                  <a:pt x="892" y="4066"/>
                  <a:pt x="2479" y="2479"/>
                </a:cubicBezTo>
                <a:cubicBezTo>
                  <a:pt x="4066" y="892"/>
                  <a:pt x="6219" y="0"/>
                  <a:pt x="8464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3227" l="0" r="0" t="-403227"/>
            </a:stretch>
          </a:blipFill>
          <a:ln cap="rnd" cmpd="sng" w="28575">
            <a:solidFill>
              <a:srgbClr val="F0F7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9378426" y="2614487"/>
            <a:ext cx="8290739" cy="1283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funcional de recordatorios con geolocalización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 microservicios profesional con Docker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Interfaz web completa con funcionalidades avanzadas</a:t>
            </a:r>
            <a:endParaRPr/>
          </a:p>
        </p:txBody>
      </p:sp>
      <p:sp>
        <p:nvSpPr>
          <p:cNvPr id="357" name="Google Shape;357;p20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-4333730" y="-3088868"/>
            <a:ext cx="15649575" cy="15649575"/>
            <a:chOff x="0" y="0"/>
            <a:chExt cx="812800" cy="812800"/>
          </a:xfrm>
        </p:grpSpPr>
        <p:sp>
          <p:nvSpPr>
            <p:cNvPr id="363" name="Google Shape;36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-6197801" y="-3088868"/>
            <a:ext cx="15649575" cy="15649575"/>
            <a:chOff x="0" y="0"/>
            <a:chExt cx="812800" cy="812800"/>
          </a:xfrm>
        </p:grpSpPr>
        <p:sp>
          <p:nvSpPr>
            <p:cNvPr id="366" name="Google Shape;36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1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1"/>
          <p:cNvSpPr/>
          <p:nvPr/>
        </p:nvSpPr>
        <p:spPr>
          <a:xfrm>
            <a:off x="1192729" y="7723797"/>
            <a:ext cx="5472645" cy="557215"/>
          </a:xfrm>
          <a:custGeom>
            <a:rect b="b" l="l" r="r" t="t"/>
            <a:pathLst>
              <a:path extrusionOk="0" h="557215" w="5472645">
                <a:moveTo>
                  <a:pt x="0" y="0"/>
                </a:moveTo>
                <a:lnTo>
                  <a:pt x="5472644" y="0"/>
                </a:lnTo>
                <a:lnTo>
                  <a:pt x="5472644" y="557215"/>
                </a:lnTo>
                <a:lnTo>
                  <a:pt x="0" y="55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1"/>
          <p:cNvSpPr txBox="1"/>
          <p:nvPr/>
        </p:nvSpPr>
        <p:spPr>
          <a:xfrm>
            <a:off x="0" y="3027825"/>
            <a:ext cx="87660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Muchas</a:t>
            </a:r>
            <a:endParaRPr/>
          </a:p>
        </p:txBody>
      </p:sp>
      <p:sp>
        <p:nvSpPr>
          <p:cNvPr id="371" name="Google Shape;371;p21"/>
          <p:cNvSpPr txBox="1"/>
          <p:nvPr/>
        </p:nvSpPr>
        <p:spPr>
          <a:xfrm>
            <a:off x="-208875" y="4764500"/>
            <a:ext cx="99006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Gracias!</a:t>
            </a:r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2174022" y="7852550"/>
            <a:ext cx="3510058" cy="2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9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 flipH="1"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413023" y="0"/>
                </a:moveTo>
                <a:lnTo>
                  <a:pt x="0" y="0"/>
                </a:lnTo>
                <a:lnTo>
                  <a:pt x="0" y="413022"/>
                </a:lnTo>
                <a:lnTo>
                  <a:pt x="413023" y="413022"/>
                </a:lnTo>
                <a:lnTo>
                  <a:pt x="41302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12" name="Google Shape;112;p3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5" name="Google Shape;115;p3"/>
          <p:cNvGrpSpPr/>
          <p:nvPr/>
        </p:nvGrpSpPr>
        <p:grpSpPr>
          <a:xfrm>
            <a:off x="1192729" y="1874170"/>
            <a:ext cx="553292" cy="553292"/>
            <a:chOff x="0" y="0"/>
            <a:chExt cx="812800" cy="81280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3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9648850" y="4076725"/>
            <a:ext cx="86391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Funcionalidades Principales: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960125" y="1964359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AUTENTICACIÓN CON 2FA POR EMAIL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p3"/>
          <p:cNvGrpSpPr/>
          <p:nvPr/>
        </p:nvGrpSpPr>
        <p:grpSpPr>
          <a:xfrm>
            <a:off x="1192729" y="2840637"/>
            <a:ext cx="553292" cy="553292"/>
            <a:chOff x="0" y="0"/>
            <a:chExt cx="812800" cy="812800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1960125" y="2754614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RECORDATORIOS (FECHA/HORA Y UBICACIÓN)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1192729" y="3994600"/>
            <a:ext cx="553292" cy="553292"/>
            <a:chOff x="0" y="0"/>
            <a:chExt cx="812800" cy="812800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1960125" y="3908577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GEOFENCING Y NOTIFICACIONES AUTOMÁTICAS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1192729" y="5074744"/>
            <a:ext cx="553292" cy="553292"/>
            <a:chOff x="0" y="0"/>
            <a:chExt cx="812800" cy="81280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1960125" y="4988726"/>
            <a:ext cx="6102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RECURRENCIA (DIARIO, SEMANAL, MENSUAL, ANUAL)</a:t>
            </a: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92729" y="6250138"/>
            <a:ext cx="553292" cy="553292"/>
            <a:chOff x="0" y="0"/>
            <a:chExt cx="812800" cy="812800"/>
          </a:xfrm>
        </p:grpSpPr>
        <p:sp>
          <p:nvSpPr>
            <p:cNvPr id="138" name="Google Shape;13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 txBox="1"/>
          <p:nvPr/>
        </p:nvSpPr>
        <p:spPr>
          <a:xfrm>
            <a:off x="1960125" y="6164115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SOCIAL: AMIGOS, GRUPOS Y COMPARTIR RECORDATORIOS</a:t>
            </a:r>
            <a:endParaRPr/>
          </a:p>
        </p:txBody>
      </p:sp>
      <p:grpSp>
        <p:nvGrpSpPr>
          <p:cNvPr id="141" name="Google Shape;141;p3"/>
          <p:cNvGrpSpPr/>
          <p:nvPr/>
        </p:nvGrpSpPr>
        <p:grpSpPr>
          <a:xfrm>
            <a:off x="1192729" y="7542214"/>
            <a:ext cx="553292" cy="553292"/>
            <a:chOff x="0" y="0"/>
            <a:chExt cx="812800" cy="812800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3"/>
          <p:cNvSpPr txBox="1"/>
          <p:nvPr/>
        </p:nvSpPr>
        <p:spPr>
          <a:xfrm>
            <a:off x="1960125" y="7456191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COMANDOS DE VOZ PARA CREACIÓN RÁPIDA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1192729" y="8612175"/>
            <a:ext cx="553292" cy="553292"/>
            <a:chOff x="0" y="0"/>
            <a:chExt cx="812800" cy="812800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1960125" y="8702365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CALENDARIO Y MULTIIDIOMA (ES/EN)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4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4"/>
          <p:cNvGrpSpPr/>
          <p:nvPr/>
        </p:nvGrpSpPr>
        <p:grpSpPr>
          <a:xfrm>
            <a:off x="902227" y="2975743"/>
            <a:ext cx="553292" cy="553292"/>
            <a:chOff x="0" y="0"/>
            <a:chExt cx="812800" cy="812800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0341122" y="3965909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y Servicios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669623" y="3065932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 (NODE.JS:5000) - PUNTO DE ENTRADA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7" name="Google Shape;167;p4"/>
          <p:cNvGrpSpPr/>
          <p:nvPr/>
        </p:nvGrpSpPr>
        <p:grpSpPr>
          <a:xfrm>
            <a:off x="902227" y="4318448"/>
            <a:ext cx="553292" cy="553292"/>
            <a:chOff x="0" y="0"/>
            <a:chExt cx="812800" cy="812800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669623" y="4232425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SERVICE (NODE.JS:3001) - USUARIOS Y RECORDATORIOS</a:t>
            </a:r>
            <a:endParaRPr/>
          </a:p>
        </p:txBody>
      </p:sp>
      <p:grpSp>
        <p:nvGrpSpPr>
          <p:cNvPr id="171" name="Google Shape;171;p4"/>
          <p:cNvGrpSpPr/>
          <p:nvPr/>
        </p:nvGrpSpPr>
        <p:grpSpPr>
          <a:xfrm>
            <a:off x="902227" y="5577185"/>
            <a:ext cx="553292" cy="553292"/>
            <a:chOff x="0" y="0"/>
            <a:chExt cx="812800" cy="812800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4"/>
          <p:cNvSpPr txBox="1"/>
          <p:nvPr/>
        </p:nvSpPr>
        <p:spPr>
          <a:xfrm>
            <a:off x="1669623" y="5491163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 SERVICE (PYTHON:8000) - GEOLOCALIZACIÓN</a:t>
            </a:r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>
            <a:off x="902227" y="6835923"/>
            <a:ext cx="553292" cy="553292"/>
            <a:chOff x="0" y="0"/>
            <a:chExt cx="812800" cy="812800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4"/>
          <p:cNvSpPr txBox="1"/>
          <p:nvPr/>
        </p:nvSpPr>
        <p:spPr>
          <a:xfrm>
            <a:off x="1669623" y="6749900"/>
            <a:ext cx="7474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EXTERNAS: OPENSTREETMAP, NOMINATIM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5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88" name="Google Shape;188;p5"/>
          <p:cNvGraphicFramePr/>
          <p:nvPr/>
        </p:nvGraphicFramePr>
        <p:xfrm>
          <a:off x="1192729" y="2442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{BC5CE9B1-C5E1-4BEF-9139-BDFCDE58C7AD}</a:tableStyleId>
              </a:tblPr>
              <a:tblGrid>
                <a:gridCol w="3657600"/>
                <a:gridCol w="3657600"/>
              </a:tblGrid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PostgreSQL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MongoDB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locations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notifications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friendships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external_places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shared_reminders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5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0003123" y="4132584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"/>
          <p:cNvGrpSpPr/>
          <p:nvPr/>
        </p:nvGrpSpPr>
        <p:grpSpPr>
          <a:xfrm>
            <a:off x="1417939" y="2821971"/>
            <a:ext cx="4087001" cy="1288184"/>
            <a:chOff x="0" y="0"/>
            <a:chExt cx="1076412" cy="339275"/>
          </a:xfrm>
        </p:grpSpPr>
        <p:sp>
          <p:nvSpPr>
            <p:cNvPr id="199" name="Google Shape;19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Live Server (Frontend)</a:t>
              </a:r>
              <a:endParaRPr/>
            </a:p>
          </p:txBody>
        </p:sp>
      </p:grpSp>
      <p:sp>
        <p:nvSpPr>
          <p:cNvPr id="201" name="Google Shape;201;p6"/>
          <p:cNvSpPr txBox="1"/>
          <p:nvPr/>
        </p:nvSpPr>
        <p:spPr>
          <a:xfrm>
            <a:off x="2696475" y="481050"/>
            <a:ext cx="145008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6035383" y="3224300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7"/>
                </a:lnTo>
                <a:lnTo>
                  <a:pt x="0" y="483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6"/>
          <p:cNvGrpSpPr/>
          <p:nvPr/>
        </p:nvGrpSpPr>
        <p:grpSpPr>
          <a:xfrm>
            <a:off x="8576650" y="2821971"/>
            <a:ext cx="4087001" cy="1288184"/>
            <a:chOff x="0" y="0"/>
            <a:chExt cx="1076412" cy="339275"/>
          </a:xfrm>
        </p:grpSpPr>
        <p:sp>
          <p:nvSpPr>
            <p:cNvPr id="204" name="Google Shape;204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API Gateway (Node.js:5000)</a:t>
              </a:r>
              <a:endParaRPr/>
            </a:p>
          </p:txBody>
        </p:sp>
      </p:grpSp>
      <p:sp>
        <p:nvSpPr>
          <p:cNvPr id="206" name="Google Shape;206;p6"/>
          <p:cNvSpPr/>
          <p:nvPr/>
        </p:nvSpPr>
        <p:spPr>
          <a:xfrm rot="5400000">
            <a:off x="9809358" y="490173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 rot="10800000">
            <a:off x="8333207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6"/>
          <p:cNvGrpSpPr/>
          <p:nvPr/>
        </p:nvGrpSpPr>
        <p:grpSpPr>
          <a:xfrm>
            <a:off x="3204019" y="5338880"/>
            <a:ext cx="4087001" cy="1288184"/>
            <a:chOff x="0" y="0"/>
            <a:chExt cx="1076412" cy="339275"/>
          </a:xfrm>
        </p:grpSpPr>
        <p:sp>
          <p:nvSpPr>
            <p:cNvPr id="209" name="Google Shape;20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User Service (Node.js:3001)</a:t>
              </a:r>
              <a:endParaRPr/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13709820" y="5310201"/>
            <a:ext cx="4087001" cy="1288184"/>
            <a:chOff x="0" y="0"/>
            <a:chExt cx="1076412" cy="339275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Geo Service (Python:8000)</a:t>
              </a:r>
              <a:endParaRPr/>
            </a:p>
          </p:txBody>
        </p:sp>
      </p:grpSp>
      <p:sp>
        <p:nvSpPr>
          <p:cNvPr id="214" name="Google Shape;214;p6"/>
          <p:cNvSpPr/>
          <p:nvPr/>
        </p:nvSpPr>
        <p:spPr>
          <a:xfrm>
            <a:off x="11281014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6"/>
          <p:cNvSpPr/>
          <p:nvPr/>
        </p:nvSpPr>
        <p:spPr>
          <a:xfrm rot="5400000">
            <a:off x="4304908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7" y="0"/>
                </a:lnTo>
                <a:lnTo>
                  <a:pt x="1621587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6" name="Google Shape;216;p6"/>
          <p:cNvGrpSpPr/>
          <p:nvPr/>
        </p:nvGrpSpPr>
        <p:grpSpPr>
          <a:xfrm>
            <a:off x="3072201" y="8883224"/>
            <a:ext cx="4087001" cy="1288184"/>
            <a:chOff x="0" y="0"/>
            <a:chExt cx="1076412" cy="339275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PostgreSQL</a:t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13709820" y="8883224"/>
            <a:ext cx="4087001" cy="1288184"/>
            <a:chOff x="0" y="0"/>
            <a:chExt cx="1076412" cy="339275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MongoDB</a:t>
              </a:r>
              <a:endParaRPr/>
            </a:p>
          </p:txBody>
        </p:sp>
      </p:grpSp>
      <p:sp>
        <p:nvSpPr>
          <p:cNvPr id="222" name="Google Shape;222;p6"/>
          <p:cNvSpPr/>
          <p:nvPr/>
        </p:nvSpPr>
        <p:spPr>
          <a:xfrm rot="5400000">
            <a:off x="14942527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6F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>
            <a:off x="6638513" y="1443849"/>
            <a:ext cx="11098768" cy="3673995"/>
            <a:chOff x="0" y="0"/>
            <a:chExt cx="2923113" cy="862663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2923113" cy="862663"/>
            </a:xfrm>
            <a:custGeom>
              <a:rect b="b" l="l" r="r" t="t"/>
              <a:pathLst>
                <a:path extrusionOk="0" h="862663" w="2923113">
                  <a:moveTo>
                    <a:pt x="0" y="0"/>
                  </a:moveTo>
                  <a:lnTo>
                    <a:pt x="2923113" y="0"/>
                  </a:lnTo>
                  <a:lnTo>
                    <a:pt x="2923113" y="862663"/>
                  </a:lnTo>
                  <a:lnTo>
                    <a:pt x="0" y="862663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0" name="Google Shape;230;p7"/>
            <p:cNvSpPr txBox="1"/>
            <p:nvPr/>
          </p:nvSpPr>
          <p:spPr>
            <a:xfrm>
              <a:off x="0" y="0"/>
              <a:ext cx="2923113" cy="862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7"/>
          <p:cNvGrpSpPr/>
          <p:nvPr/>
        </p:nvGrpSpPr>
        <p:grpSpPr>
          <a:xfrm>
            <a:off x="6706556" y="5763259"/>
            <a:ext cx="10962609" cy="3393912"/>
            <a:chOff x="0" y="0"/>
            <a:chExt cx="2887272" cy="89387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2887272" cy="893870"/>
            </a:xfrm>
            <a:custGeom>
              <a:rect b="b" l="l" r="r" t="t"/>
              <a:pathLst>
                <a:path extrusionOk="0" h="893870" w="2887272">
                  <a:moveTo>
                    <a:pt x="0" y="0"/>
                  </a:moveTo>
                  <a:lnTo>
                    <a:pt x="2887272" y="0"/>
                  </a:lnTo>
                  <a:lnTo>
                    <a:pt x="2887272" y="893870"/>
                  </a:lnTo>
                  <a:lnTo>
                    <a:pt x="0" y="893870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3" name="Google Shape;233;p7"/>
            <p:cNvSpPr txBox="1"/>
            <p:nvPr/>
          </p:nvSpPr>
          <p:spPr>
            <a:xfrm>
              <a:off x="0" y="0"/>
              <a:ext cx="2887272" cy="893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823524" y="5810243"/>
            <a:ext cx="5162619" cy="3463529"/>
          </a:xfrm>
          <a:custGeom>
            <a:rect b="b" l="l" r="r" t="t"/>
            <a:pathLst>
              <a:path extrusionOk="0" h="3463529" w="5162619">
                <a:moveTo>
                  <a:pt x="0" y="0"/>
                </a:moveTo>
                <a:lnTo>
                  <a:pt x="5162619" y="0"/>
                </a:lnTo>
                <a:lnTo>
                  <a:pt x="5162619" y="3463529"/>
                </a:lnTo>
                <a:lnTo>
                  <a:pt x="0" y="3463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7"/>
          <p:cNvSpPr txBox="1"/>
          <p:nvPr/>
        </p:nvSpPr>
        <p:spPr>
          <a:xfrm>
            <a:off x="388543" y="2104576"/>
            <a:ext cx="60327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96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7170700" y="2349450"/>
            <a:ext cx="104985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Node.js (Express) + Python (FastAPI)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HTML5 + CSS3 + JavaScript (SPA concept)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Bases de datos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PostgreSQL + MongoDB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Docker + Docker Compose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Gateway: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Sí (Node.js:5000 - punto de entrada centralizado)</a:t>
            </a:r>
            <a:endParaRPr/>
          </a:p>
          <a:p>
            <a:pPr indent="0" lvl="0" marL="0" marR="0" rtl="0" algn="just">
              <a:lnSpc>
                <a:spcPct val="10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84169" y="1722138"/>
            <a:ext cx="4286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STACK TECNOLÓGICO: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7170700" y="6510563"/>
            <a:ext cx="10313286" cy="2491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 Page Application (concepto SPA)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Cliente HTML5 con uso extensivo de JavaScript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es PWA (sin service workers)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subido a la nube (despliegue local con Docker)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Renderizado en cliente, sin plantillas del servidor</a:t>
            </a:r>
            <a:endParaRPr/>
          </a:p>
          <a:p>
            <a:pPr indent="0" lvl="0" marL="0" marR="0" rtl="0" algn="just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7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9609123" y="6040227"/>
            <a:ext cx="5157475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CARACTERÍSTICAS FRONTEND: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grpSp>
        <p:nvGrpSpPr>
          <p:cNvPr id="248" name="Google Shape;248;p8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8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133150" y="3665850"/>
            <a:ext cx="52722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Aspectos Avanzados y Lecciones Aprendidas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7737928" y="1765310"/>
            <a:ext cx="3608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PROFESIONAL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7723954" y="2656183"/>
            <a:ext cx="3417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Microservicios dockerizados (Node.js + Python) con API Gateway, orquestando PostgreSQL y MongoDB. Sistema completo arranca con un comando.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11984108" y="1765310"/>
            <a:ext cx="3268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SEGURIDAD Y GEOLOCALIZACIÓN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11970133" y="2656183"/>
            <a:ext cx="341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Autenticación JWT con 2FA real por email. Geofencing funcional con verificación cada 10 segundos y notificaciones automáticas. Soporte de comandos de voz e internacionalización (ES/EN).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7737928" y="5963874"/>
            <a:ext cx="1841112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 ALLÁ DEL CRUD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7723953" y="6851137"/>
            <a:ext cx="3417505" cy="157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social completo: amigos, grupos con roles, compartir recordatorios. 7 tablas relacionales gestionando relaciones complejas entre usuarios.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11984107" y="5963874"/>
            <a:ext cx="2489845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APRENDIZAJES CLAVE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11970133" y="6851137"/>
            <a:ext cx="3417505" cy="2086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de tecnologías heterogéneas (Node.js + Python + SQL + NoSQL). Consumo de APIs reales (OpenStreetMap) con índices geoespaciales. Arquitectura escalable y mantenible.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9"/>
          <p:cNvGrpSpPr/>
          <p:nvPr/>
        </p:nvGrpSpPr>
        <p:grpSpPr>
          <a:xfrm>
            <a:off x="5181600" y="-2681288"/>
            <a:ext cx="15649575" cy="15649575"/>
            <a:chOff x="0" y="0"/>
            <a:chExt cx="812800" cy="812800"/>
          </a:xfrm>
        </p:grpSpPr>
        <p:sp>
          <p:nvSpPr>
            <p:cNvPr id="268" name="Google Shape;268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7562850" y="-2681288"/>
            <a:ext cx="15649575" cy="15649575"/>
            <a:chOff x="0" y="0"/>
            <a:chExt cx="812800" cy="812800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6637843" y="4281059"/>
            <a:ext cx="5012313" cy="175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1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